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4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579438"/>
          </a:xfrm>
        </p:spPr>
        <p:txBody>
          <a:bodyPr>
            <a:spAutoFit/>
          </a:bodyPr>
          <a:lstStyle/>
          <a:p>
            <a:pPr eaLnBrk="1" hangingPunct="1"/>
            <a:r>
              <a:rPr lang="uk-UA" sz="2700" b="1" u="sng" smtClean="0">
                <a:solidFill>
                  <a:schemeClr val="folHlink"/>
                </a:solidFill>
                <a:latin typeface="Monotype Corsiva" pitchFamily="66" charset="0"/>
                <a:cs typeface="Times New Roman" pitchFamily="18" charset="0"/>
              </a:rPr>
              <a:t>Організація   методичної  роботи  з  класними  керівниками</a:t>
            </a:r>
            <a:r>
              <a:rPr lang="uk-UA" sz="3200" b="1" u="sng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  </a:t>
            </a:r>
            <a:endParaRPr lang="uk-UA" sz="320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  <p:grpSp>
        <p:nvGrpSpPr>
          <p:cNvPr id="9219" name="Group 1"/>
          <p:cNvGrpSpPr>
            <a:grpSpLocks noChangeAspect="1"/>
          </p:cNvGrpSpPr>
          <p:nvPr/>
        </p:nvGrpSpPr>
        <p:grpSpPr bwMode="auto">
          <a:xfrm>
            <a:off x="0" y="571500"/>
            <a:ext cx="9144000" cy="6286500"/>
            <a:chOff x="2362" y="1754"/>
            <a:chExt cx="7200" cy="10271"/>
          </a:xfrm>
        </p:grpSpPr>
        <p:sp>
          <p:nvSpPr>
            <p:cNvPr id="6" name="AutoShape 37"/>
            <p:cNvSpPr>
              <a:spLocks noChangeAspect="1" noChangeArrowheads="1" noTextEdit="1"/>
            </p:cNvSpPr>
            <p:nvPr/>
          </p:nvSpPr>
          <p:spPr bwMode="auto">
            <a:xfrm>
              <a:off x="2362" y="1987"/>
              <a:ext cx="7200" cy="10038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+mn-lt"/>
                </a:rPr>
                <a:t> </a:t>
              </a:r>
            </a:p>
          </p:txBody>
        </p:sp>
        <p:sp>
          <p:nvSpPr>
            <p:cNvPr id="7" name="Oval 36"/>
            <p:cNvSpPr>
              <a:spLocks noChangeArrowheads="1"/>
            </p:cNvSpPr>
            <p:nvPr/>
          </p:nvSpPr>
          <p:spPr bwMode="auto">
            <a:xfrm>
              <a:off x="4049" y="1754"/>
              <a:ext cx="4349" cy="1271"/>
            </a:xfrm>
            <a:prstGeom prst="ellipse">
              <a:avLst/>
            </a:prstGeom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  <a:ln w="9525">
              <a:solidFill>
                <a:srgbClr val="000000"/>
              </a:solidFill>
              <a:round/>
              <a:headEnd/>
              <a:tailEnd/>
            </a:ln>
            <a:scene3d>
              <a:camera prst="orthographicFront">
                <a:rot lat="0" lon="1800000" rev="0"/>
              </a:camera>
              <a:lightRig rig="threePt" dir="t"/>
            </a:scene3d>
            <a:sp3d>
              <a:bevelT prst="convex"/>
            </a:sp3d>
          </p:spPr>
          <p:txBody>
            <a:bodyPr/>
            <a:lstStyle/>
            <a:p>
              <a:pPr algn="ctr">
                <a:defRPr/>
              </a:pPr>
              <a:r>
                <a:rPr lang="uk-UA" sz="16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Професійна  компетентність класних керівників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8" name="Oval 35"/>
            <p:cNvSpPr>
              <a:spLocks noChangeArrowheads="1"/>
            </p:cNvSpPr>
            <p:nvPr/>
          </p:nvSpPr>
          <p:spPr bwMode="auto">
            <a:xfrm>
              <a:off x="4049" y="3271"/>
              <a:ext cx="4476" cy="889"/>
            </a:xfrm>
            <a:prstGeom prst="ellipse">
              <a:avLst/>
            </a:prstGeom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  <a:ln w="9525">
              <a:solidFill>
                <a:srgbClr val="000000"/>
              </a:solidFill>
              <a:round/>
              <a:headEnd/>
              <a:tailEnd/>
            </a:ln>
            <a:scene3d>
              <a:camera prst="orthographicFront">
                <a:rot lat="0" lon="1800000" rev="0"/>
              </a:camera>
              <a:lightRig rig="threePt" dir="t"/>
            </a:scene3d>
            <a:sp3d>
              <a:bevelT prst="convex"/>
            </a:sp3d>
          </p:spPr>
          <p:txBody>
            <a:bodyPr/>
            <a:lstStyle/>
            <a:p>
              <a:pPr algn="ctr">
                <a:defRPr/>
              </a:pPr>
              <a:r>
                <a:rPr lang="uk-UA" sz="1600" b="1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Внутрішньошкільний контроль</a:t>
              </a:r>
              <a:endParaRPr lang="uk-UA">
                <a:latin typeface="Arial" pitchFamily="34" charset="0"/>
              </a:endParaRPr>
            </a:p>
          </p:txBody>
        </p:sp>
        <p:sp>
          <p:nvSpPr>
            <p:cNvPr id="9" name="Rectangle 34"/>
            <p:cNvSpPr>
              <a:spLocks noChangeArrowheads="1"/>
            </p:cNvSpPr>
            <p:nvPr/>
          </p:nvSpPr>
          <p:spPr bwMode="auto">
            <a:xfrm>
              <a:off x="2474" y="4555"/>
              <a:ext cx="1744" cy="98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6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Громадянське виховання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10" name="Rectangle 33"/>
            <p:cNvSpPr>
              <a:spLocks noChangeArrowheads="1"/>
            </p:cNvSpPr>
            <p:nvPr/>
          </p:nvSpPr>
          <p:spPr bwMode="auto">
            <a:xfrm>
              <a:off x="4218" y="4438"/>
              <a:ext cx="1800" cy="1107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6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Розвиток творчих здібностей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11" name="Rectangle 32"/>
            <p:cNvSpPr>
              <a:spLocks noChangeArrowheads="1"/>
            </p:cNvSpPr>
            <p:nvPr/>
          </p:nvSpPr>
          <p:spPr bwMode="auto">
            <a:xfrm>
              <a:off x="5962" y="4438"/>
              <a:ext cx="1793" cy="1167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6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Національне виховання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12" name="Rectangle 31"/>
            <p:cNvSpPr>
              <a:spLocks noChangeArrowheads="1"/>
            </p:cNvSpPr>
            <p:nvPr/>
          </p:nvSpPr>
          <p:spPr bwMode="auto">
            <a:xfrm>
              <a:off x="8043" y="4321"/>
              <a:ext cx="1361" cy="1213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6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Робота з батьками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13" name="Oval 30"/>
            <p:cNvSpPr>
              <a:spLocks noChangeArrowheads="1"/>
            </p:cNvSpPr>
            <p:nvPr/>
          </p:nvSpPr>
          <p:spPr bwMode="auto">
            <a:xfrm>
              <a:off x="3824" y="5722"/>
              <a:ext cx="4725" cy="762"/>
            </a:xfrm>
            <a:prstGeom prst="ellipse">
              <a:avLst/>
            </a:prstGeom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  <a:ln w="9525">
              <a:solidFill>
                <a:srgbClr val="000000"/>
              </a:solidFill>
              <a:round/>
              <a:headEnd/>
              <a:tailEnd/>
            </a:ln>
            <a:scene3d>
              <a:camera prst="orthographicFront">
                <a:rot lat="0" lon="1800000" rev="0"/>
              </a:camera>
              <a:lightRig rig="threePt" dir="t"/>
            </a:scene3d>
            <a:sp3d>
              <a:bevelT prst="convex"/>
            </a:sp3d>
          </p:spPr>
          <p:txBody>
            <a:bodyPr/>
            <a:lstStyle/>
            <a:p>
              <a:pPr algn="ctr">
                <a:defRPr/>
              </a:pPr>
              <a:r>
                <a:rPr lang="uk-UA" sz="1400" b="1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Реалізація. Практична діяльність. Творчість.</a:t>
              </a:r>
              <a:endParaRPr lang="uk-UA">
                <a:latin typeface="Arial" pitchFamily="34" charset="0"/>
              </a:endParaRPr>
            </a:p>
          </p:txBody>
        </p:sp>
        <p:sp>
          <p:nvSpPr>
            <p:cNvPr id="14" name="Rectangle 29"/>
            <p:cNvSpPr>
              <a:spLocks noChangeArrowheads="1"/>
            </p:cNvSpPr>
            <p:nvPr/>
          </p:nvSpPr>
          <p:spPr bwMode="auto">
            <a:xfrm>
              <a:off x="2531" y="6773"/>
              <a:ext cx="884" cy="1144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>
                <a:defRPr/>
              </a:pPr>
              <a:endParaRPr lang="uk-UA" sz="1400" b="1" dirty="0">
                <a:solidFill>
                  <a:srgbClr val="000080"/>
                </a:solidFill>
                <a:latin typeface="Arial" pitchFamily="34" charset="0"/>
                <a:ea typeface="Times New Roman" pitchFamily="18" charset="0"/>
              </a:endParaRPr>
            </a:p>
            <a:p>
              <a:pPr>
                <a:defRPr/>
              </a:pP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Семінари 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3467" y="6773"/>
              <a:ext cx="1474" cy="1145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Семінар-практикум класних керівників</a:t>
              </a:r>
              <a:endParaRPr lang="uk-UA" sz="1400" dirty="0">
                <a:latin typeface="Arial" pitchFamily="34" charset="0"/>
              </a:endParaRPr>
            </a:p>
          </p:txBody>
        </p:sp>
        <p:sp>
          <p:nvSpPr>
            <p:cNvPr id="16" name="Rectangle 27"/>
            <p:cNvSpPr>
              <a:spLocks noChangeArrowheads="1"/>
            </p:cNvSpPr>
            <p:nvPr/>
          </p:nvSpPr>
          <p:spPr bwMode="auto">
            <a:xfrm>
              <a:off x="4781" y="6815"/>
              <a:ext cx="1913" cy="1145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400" b="1" dirty="0" err="1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Консультпункт</a:t>
              </a: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 молодого класного</a:t>
              </a:r>
              <a:r>
                <a:rPr lang="uk-UA" sz="12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 </a:t>
              </a: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керівника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17" name="Rectangle 26"/>
            <p:cNvSpPr>
              <a:spLocks noChangeArrowheads="1"/>
            </p:cNvSpPr>
            <p:nvPr/>
          </p:nvSpPr>
          <p:spPr bwMode="auto">
            <a:xfrm>
              <a:off x="6581" y="6773"/>
              <a:ext cx="1602" cy="1145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Творчі об’єднання класних</a:t>
              </a:r>
              <a:r>
                <a:rPr lang="uk-UA" sz="12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 </a:t>
              </a: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керівників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8212" y="6773"/>
              <a:ext cx="1136" cy="1145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>
                <a:defRPr/>
              </a:pP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Консультації Бесіди 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19" name="Oval 24"/>
            <p:cNvSpPr>
              <a:spLocks noChangeArrowheads="1"/>
            </p:cNvSpPr>
            <p:nvPr/>
          </p:nvSpPr>
          <p:spPr bwMode="auto">
            <a:xfrm>
              <a:off x="3768" y="8173"/>
              <a:ext cx="4674" cy="1127"/>
            </a:xfrm>
            <a:prstGeom prst="ellipse">
              <a:avLst/>
            </a:prstGeom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  <a:effectLst/>
            <a:scene3d>
              <a:camera prst="orthographicFront">
                <a:rot lat="0" lon="180000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txBody>
            <a:bodyPr/>
            <a:lstStyle/>
            <a:p>
              <a:pPr algn="ctr">
                <a:defRPr/>
              </a:pP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Навчання. Самоосвіта класного керівника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2867" y="9457"/>
              <a:ext cx="1689" cy="916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Планування роботи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5141" y="9457"/>
              <a:ext cx="1665" cy="916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Формування творчих об’єднань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7288" y="9457"/>
              <a:ext cx="1655" cy="916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algn="ctr">
                <a:defRPr/>
              </a:pPr>
              <a:r>
                <a:rPr lang="uk-UA" sz="1400" b="1" dirty="0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Організація наставництва</a:t>
              </a:r>
              <a:endParaRPr lang="uk-UA" dirty="0">
                <a:latin typeface="Arial" pitchFamily="34" charset="0"/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4106" y="10624"/>
              <a:ext cx="4050" cy="1145"/>
            </a:xfrm>
            <a:prstGeom prst="ellipse">
              <a:avLst/>
            </a:prstGeom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  <a:effectLst/>
            <a:scene3d>
              <a:camera prst="orthographicFront">
                <a:rot lat="0" lon="180000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txBody>
            <a:bodyPr/>
            <a:lstStyle/>
            <a:p>
              <a:pPr algn="ctr">
                <a:defRPr/>
              </a:pPr>
              <a:r>
                <a:rPr lang="uk-UA" sz="1400" b="1" i="1">
                  <a:solidFill>
                    <a:srgbClr val="000080"/>
                  </a:solidFill>
                  <a:latin typeface="Arial" pitchFamily="34" charset="0"/>
                  <a:ea typeface="Times New Roman" pitchFamily="18" charset="0"/>
                </a:rPr>
                <a:t>Діагностика. Аналіз виховної роботи за минулий рік</a:t>
              </a:r>
              <a:endParaRPr lang="uk-UA">
                <a:latin typeface="Arial" pitchFamily="34" charset="0"/>
              </a:endParaRPr>
            </a:p>
          </p:txBody>
        </p:sp>
        <p:sp>
          <p:nvSpPr>
            <p:cNvPr id="9242" name="Line 18"/>
            <p:cNvSpPr>
              <a:spLocks noChangeShapeType="1"/>
            </p:cNvSpPr>
            <p:nvPr/>
          </p:nvSpPr>
          <p:spPr bwMode="auto">
            <a:xfrm>
              <a:off x="5899" y="7959"/>
              <a:ext cx="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3" name="Line 17"/>
            <p:cNvSpPr>
              <a:spLocks noChangeShapeType="1"/>
            </p:cNvSpPr>
            <p:nvPr/>
          </p:nvSpPr>
          <p:spPr bwMode="auto">
            <a:xfrm flipH="1">
              <a:off x="6909" y="7959"/>
              <a:ext cx="253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4" name="Line 16"/>
            <p:cNvSpPr>
              <a:spLocks noChangeShapeType="1"/>
            </p:cNvSpPr>
            <p:nvPr/>
          </p:nvSpPr>
          <p:spPr bwMode="auto">
            <a:xfrm flipH="1">
              <a:off x="7920" y="7959"/>
              <a:ext cx="505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5" name="Line 15"/>
            <p:cNvSpPr>
              <a:spLocks noChangeShapeType="1"/>
            </p:cNvSpPr>
            <p:nvPr/>
          </p:nvSpPr>
          <p:spPr bwMode="auto">
            <a:xfrm>
              <a:off x="4383" y="7959"/>
              <a:ext cx="379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6" name="Line 14"/>
            <p:cNvSpPr>
              <a:spLocks noChangeShapeType="1"/>
            </p:cNvSpPr>
            <p:nvPr/>
          </p:nvSpPr>
          <p:spPr bwMode="auto">
            <a:xfrm>
              <a:off x="3246" y="7959"/>
              <a:ext cx="758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7" name="Line 13"/>
            <p:cNvSpPr>
              <a:spLocks noChangeShapeType="1"/>
            </p:cNvSpPr>
            <p:nvPr/>
          </p:nvSpPr>
          <p:spPr bwMode="auto">
            <a:xfrm>
              <a:off x="5899" y="8975"/>
              <a:ext cx="0" cy="6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8" name="Line 12"/>
            <p:cNvSpPr>
              <a:spLocks noChangeShapeType="1"/>
            </p:cNvSpPr>
            <p:nvPr/>
          </p:nvSpPr>
          <p:spPr bwMode="auto">
            <a:xfrm>
              <a:off x="5899" y="897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49" name="Line 11"/>
            <p:cNvSpPr>
              <a:spLocks noChangeShapeType="1"/>
            </p:cNvSpPr>
            <p:nvPr/>
          </p:nvSpPr>
          <p:spPr bwMode="auto">
            <a:xfrm flipH="1">
              <a:off x="3656" y="8990"/>
              <a:ext cx="2250" cy="4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>
              <a:off x="5899" y="8975"/>
              <a:ext cx="2147" cy="636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251" name="Line 8"/>
            <p:cNvSpPr>
              <a:spLocks noChangeShapeType="1"/>
            </p:cNvSpPr>
            <p:nvPr/>
          </p:nvSpPr>
          <p:spPr bwMode="auto">
            <a:xfrm>
              <a:off x="5899" y="6434"/>
              <a:ext cx="1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52" name="Line 7"/>
            <p:cNvSpPr>
              <a:spLocks noChangeShapeType="1"/>
            </p:cNvSpPr>
            <p:nvPr/>
          </p:nvSpPr>
          <p:spPr bwMode="auto">
            <a:xfrm>
              <a:off x="5899" y="10373"/>
              <a:ext cx="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53" name="Line 6"/>
            <p:cNvSpPr>
              <a:spLocks noChangeShapeType="1"/>
            </p:cNvSpPr>
            <p:nvPr/>
          </p:nvSpPr>
          <p:spPr bwMode="auto">
            <a:xfrm flipH="1">
              <a:off x="7036" y="10373"/>
              <a:ext cx="1137" cy="5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54" name="Line 5"/>
            <p:cNvSpPr>
              <a:spLocks noChangeShapeType="1"/>
            </p:cNvSpPr>
            <p:nvPr/>
          </p:nvSpPr>
          <p:spPr bwMode="auto">
            <a:xfrm>
              <a:off x="3625" y="10373"/>
              <a:ext cx="1011" cy="5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43" name="Прямая соединительная линия 42"/>
          <p:cNvCxnSpPr/>
          <p:nvPr/>
        </p:nvCxnSpPr>
        <p:spPr>
          <a:xfrm>
            <a:off x="2428875" y="2571750"/>
            <a:ext cx="214313" cy="158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7" name="Прямая соединительная линия 46"/>
          <p:cNvCxnSpPr>
            <a:stCxn id="11" idx="3"/>
          </p:cNvCxnSpPr>
          <p:nvPr/>
        </p:nvCxnSpPr>
        <p:spPr>
          <a:xfrm>
            <a:off x="6997700" y="2517775"/>
            <a:ext cx="57943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4714875" y="2643188"/>
            <a:ext cx="142875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5400000">
            <a:off x="4358482" y="2499519"/>
            <a:ext cx="8572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67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Організація   методичної  роботи  з  класними  керівниками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Організація   методичної  роботи  з  класними  керівниками  </dc:title>
  <dc:creator>1</dc:creator>
  <cp:lastModifiedBy>Пользователь Windows</cp:lastModifiedBy>
  <cp:revision>1</cp:revision>
  <dcterms:created xsi:type="dcterms:W3CDTF">2017-12-04T14:15:41Z</dcterms:created>
  <dcterms:modified xsi:type="dcterms:W3CDTF">2017-12-04T14:21:01Z</dcterms:modified>
</cp:coreProperties>
</file>